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media/image1.png" ContentType="image/png"/>
  <Override PartName="/ppt/media/image9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media/image19.jpeg" ContentType="image/jpeg"/>
  <Override PartName="/ppt/media/image20.jpeg" ContentType="image/jpe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_rels/slideLayout3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400" spc="-1" strike="noStrike">
                <a:solidFill>
                  <a:srgbClr val="000000"/>
                </a:solidFill>
                <a:latin typeface="Arial"/>
              </a:rPr>
              <a:t>Folie mittels Klicken verschieben</a:t>
            </a:r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2000" spc="-1" strike="noStrike">
                <a:latin typeface="Arial"/>
              </a:rPr>
              <a:t>Format der Notizen mittels Klicken bearbeiten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1400" spc="-1" strike="noStrike">
                <a:latin typeface="Times New Roman"/>
              </a:rPr>
              <a:t>&lt;Kopfzeile&gt;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de-DE" sz="1400" spc="-1" strike="noStrike">
                <a:latin typeface="Times New Roman"/>
              </a:rPr>
              <a:t>&lt;Datum/Uhrzeit&gt;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19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de-DE" sz="1400" spc="-1" strike="noStrike">
                <a:latin typeface="Times New Roman"/>
              </a:rPr>
              <a:t>&lt;Fußzeile&gt;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19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C54F0BCF-750D-4E85-9D40-BE7E41BB5A26}" type="slidenum">
              <a:rPr b="0" lang="de-DE" sz="1400" spc="-1" strike="noStrike">
                <a:latin typeface="Times New Roman"/>
              </a:rPr>
              <a:t>&lt;Foliennummer&gt;</a:t>
            </a:fld>
            <a:endParaRPr b="0" lang="de-DE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PlaceHolder 1"/>
          <p:cNvSpPr>
            <a:spLocks noGrp="1"/>
          </p:cNvSpPr>
          <p:nvPr>
            <p:ph type="sldImg"/>
          </p:nvPr>
        </p:nvSpPr>
        <p:spPr>
          <a:xfrm>
            <a:off x="1371600" y="1143000"/>
            <a:ext cx="4114440" cy="3085920"/>
          </a:xfrm>
          <a:prstGeom prst="rect">
            <a:avLst/>
          </a:prstGeom>
        </p:spPr>
      </p:sp>
      <p:sp>
        <p:nvSpPr>
          <p:cNvPr id="246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6040" cy="3600000"/>
          </a:xfrm>
          <a:prstGeom prst="rect">
            <a:avLst/>
          </a:prstGeom>
        </p:spPr>
        <p:txBody>
          <a:bodyPr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247" name="TextShape 3"/>
          <p:cNvSpPr txBox="1"/>
          <p:nvPr/>
        </p:nvSpPr>
        <p:spPr>
          <a:xfrm>
            <a:off x="3884760" y="8685360"/>
            <a:ext cx="2971440" cy="45828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r">
              <a:lnSpc>
                <a:spcPct val="100000"/>
              </a:lnSpc>
            </a:pPr>
            <a:fld id="{6F7577AD-39B1-4C00-926C-889ADF14B6DA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Calibri"/>
              </a:rPr>
              <a:t>&lt;Foliennummer&gt;</a:t>
            </a:fld>
            <a:endParaRPr b="0" lang="de-DE" sz="1200" spc="-1" strike="noStrike">
              <a:latin typeface="Times New Roman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subTitle"/>
          </p:nvPr>
        </p:nvSpPr>
        <p:spPr>
          <a:xfrm>
            <a:off x="866520" y="2306880"/>
            <a:ext cx="662076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1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2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subTitle"/>
          </p:nvPr>
        </p:nvSpPr>
        <p:spPr>
          <a:xfrm>
            <a:off x="866520" y="2306880"/>
            <a:ext cx="662076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3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0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PlaceHolder 1"/>
          <p:cNvSpPr>
            <a:spLocks noGrp="1"/>
          </p:cNvSpPr>
          <p:nvPr>
            <p:ph type="subTitle"/>
          </p:nvPr>
        </p:nvSpPr>
        <p:spPr>
          <a:xfrm>
            <a:off x="866520" y="2306880"/>
            <a:ext cx="662076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subTitle"/>
          </p:nvPr>
        </p:nvSpPr>
        <p:spPr>
          <a:xfrm>
            <a:off x="866520" y="2306880"/>
            <a:ext cx="662076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1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629928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5689800" y="-457200"/>
            <a:ext cx="1599840" cy="15998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6299280" y="6095880"/>
            <a:ext cx="990360" cy="9903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>
            <a:off x="-154080" y="2666880"/>
            <a:ext cx="4190760" cy="41907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CustomShape 5"/>
          <p:cNvSpPr/>
          <p:nvPr/>
        </p:nvSpPr>
        <p:spPr>
          <a:xfrm>
            <a:off x="-839880" y="2895480"/>
            <a:ext cx="2361960" cy="23619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6"/>
          <p:cNvSpPr/>
          <p:nvPr/>
        </p:nvSpPr>
        <p:spPr>
          <a:xfrm>
            <a:off x="7745760" y="0"/>
            <a:ext cx="685440" cy="1099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760" cy="332928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de-DE" sz="72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7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ftr"/>
          </p:nvPr>
        </p:nvSpPr>
        <p:spPr>
          <a:xfrm rot="5400000">
            <a:off x="6233400" y="3263400"/>
            <a:ext cx="3859560" cy="22824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endParaRPr b="0" lang="de-DE" sz="2400" spc="-1" strike="noStrike">
              <a:latin typeface="Times New Roman"/>
            </a:endParaRPr>
          </a:p>
        </p:txBody>
      </p:sp>
      <p:sp>
        <p:nvSpPr>
          <p:cNvPr id="8" name="PlaceHolder 9"/>
          <p:cNvSpPr>
            <a:spLocks noGrp="1"/>
          </p:cNvSpPr>
          <p:nvPr>
            <p:ph type="sldNum"/>
          </p:nvPr>
        </p:nvSpPr>
        <p:spPr>
          <a:xfrm>
            <a:off x="7766280" y="295560"/>
            <a:ext cx="62856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E32C561C-7C35-4CE3-8914-B2A0DBA411CD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Times New Roman"/>
            </a:endParaRPr>
          </a:p>
        </p:txBody>
      </p:sp>
      <p:sp>
        <p:nvSpPr>
          <p:cNvPr id="9" name="PlaceHolder 10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4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4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4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4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CustomShape 1"/>
          <p:cNvSpPr/>
          <p:nvPr/>
        </p:nvSpPr>
        <p:spPr>
          <a:xfrm>
            <a:off x="629928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2"/>
          <p:cNvSpPr/>
          <p:nvPr/>
        </p:nvSpPr>
        <p:spPr>
          <a:xfrm>
            <a:off x="5689800" y="-457200"/>
            <a:ext cx="1599840" cy="15998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CustomShape 3"/>
          <p:cNvSpPr/>
          <p:nvPr/>
        </p:nvSpPr>
        <p:spPr>
          <a:xfrm>
            <a:off x="6299280" y="6095880"/>
            <a:ext cx="990360" cy="9903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" name="CustomShape 4"/>
          <p:cNvSpPr/>
          <p:nvPr/>
        </p:nvSpPr>
        <p:spPr>
          <a:xfrm>
            <a:off x="-154080" y="2666880"/>
            <a:ext cx="4190760" cy="41907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0" name="CustomShape 5"/>
          <p:cNvSpPr/>
          <p:nvPr/>
        </p:nvSpPr>
        <p:spPr>
          <a:xfrm>
            <a:off x="-839880" y="2895480"/>
            <a:ext cx="2361960" cy="23619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1" name="CustomShape 6"/>
          <p:cNvSpPr/>
          <p:nvPr/>
        </p:nvSpPr>
        <p:spPr>
          <a:xfrm>
            <a:off x="7745760" y="0"/>
            <a:ext cx="685440" cy="1099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2" name="PlaceHolder 7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de-DE" sz="42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8"/>
          <p:cNvSpPr>
            <a:spLocks noGrp="1"/>
          </p:cNvSpPr>
          <p:nvPr>
            <p:ph type="dt"/>
          </p:nvPr>
        </p:nvSpPr>
        <p:spPr>
          <a:xfrm rot="5400000">
            <a:off x="7495200" y="1828800"/>
            <a:ext cx="990360" cy="228240"/>
          </a:xfrm>
          <a:prstGeom prst="rect">
            <a:avLst/>
          </a:prstGeom>
        </p:spPr>
        <p:txBody>
          <a:bodyPr tIns="91440" bIns="91440">
            <a:noAutofit/>
          </a:bodyPr>
          <a:p>
            <a:endParaRPr b="0" lang="de-DE" sz="2400" spc="-1" strike="noStrike">
              <a:latin typeface="Times New Roman"/>
            </a:endParaRPr>
          </a:p>
        </p:txBody>
      </p:sp>
      <p:sp>
        <p:nvSpPr>
          <p:cNvPr id="54" name="PlaceHolder 9"/>
          <p:cNvSpPr>
            <a:spLocks noGrp="1"/>
          </p:cNvSpPr>
          <p:nvPr>
            <p:ph type="ftr"/>
          </p:nvPr>
        </p:nvSpPr>
        <p:spPr>
          <a:xfrm rot="5400000">
            <a:off x="6233400" y="3263400"/>
            <a:ext cx="3859560" cy="22824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endParaRPr b="0" lang="de-DE" sz="2400" spc="-1" strike="noStrike">
              <a:latin typeface="Times New Roman"/>
            </a:endParaRPr>
          </a:p>
        </p:txBody>
      </p:sp>
      <p:sp>
        <p:nvSpPr>
          <p:cNvPr id="55" name="PlaceHolder 10"/>
          <p:cNvSpPr>
            <a:spLocks noGrp="1"/>
          </p:cNvSpPr>
          <p:nvPr>
            <p:ph type="sldNum"/>
          </p:nvPr>
        </p:nvSpPr>
        <p:spPr>
          <a:xfrm>
            <a:off x="7766280" y="295560"/>
            <a:ext cx="62856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CABED7C0-94A9-471F-A84C-3B94A1AAA47D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Times New Roman"/>
            </a:endParaRPr>
          </a:p>
        </p:txBody>
      </p:sp>
      <p:sp>
        <p:nvSpPr>
          <p:cNvPr id="56" name="PlaceHolder 11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4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4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4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4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CustomShape 1"/>
          <p:cNvSpPr/>
          <p:nvPr/>
        </p:nvSpPr>
        <p:spPr>
          <a:xfrm>
            <a:off x="629928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4" name="CustomShape 2"/>
          <p:cNvSpPr/>
          <p:nvPr/>
        </p:nvSpPr>
        <p:spPr>
          <a:xfrm>
            <a:off x="5689800" y="-457200"/>
            <a:ext cx="1599840" cy="15998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5" name="CustomShape 3"/>
          <p:cNvSpPr/>
          <p:nvPr/>
        </p:nvSpPr>
        <p:spPr>
          <a:xfrm>
            <a:off x="6299280" y="6095880"/>
            <a:ext cx="990360" cy="9903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6" name="CustomShape 4"/>
          <p:cNvSpPr/>
          <p:nvPr/>
        </p:nvSpPr>
        <p:spPr>
          <a:xfrm>
            <a:off x="-154080" y="2666880"/>
            <a:ext cx="4190760" cy="41907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7" name="CustomShape 5"/>
          <p:cNvSpPr/>
          <p:nvPr/>
        </p:nvSpPr>
        <p:spPr>
          <a:xfrm>
            <a:off x="-839880" y="2895480"/>
            <a:ext cx="2361960" cy="23619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8" name="CustomShape 6"/>
          <p:cNvSpPr/>
          <p:nvPr/>
        </p:nvSpPr>
        <p:spPr>
          <a:xfrm>
            <a:off x="7745760" y="0"/>
            <a:ext cx="685440" cy="1099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9" name="PlaceHolder 7"/>
          <p:cNvSpPr>
            <a:spLocks noGrp="1"/>
          </p:cNvSpPr>
          <p:nvPr>
            <p:ph type="title"/>
          </p:nvPr>
        </p:nvSpPr>
        <p:spPr>
          <a:xfrm>
            <a:off x="866520" y="4800600"/>
            <a:ext cx="6620760" cy="56628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r>
              <a:rPr b="0" lang="de-DE" sz="24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2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8"/>
          <p:cNvSpPr>
            <a:spLocks noGrp="1"/>
          </p:cNvSpPr>
          <p:nvPr>
            <p:ph type="body"/>
          </p:nvPr>
        </p:nvSpPr>
        <p:spPr>
          <a:xfrm>
            <a:off x="866520" y="685800"/>
            <a:ext cx="6620760" cy="3640320"/>
          </a:xfrm>
          <a:prstGeom prst="rect">
            <a:avLst/>
          </a:prstGeom>
        </p:spPr>
        <p:txBody>
          <a:bodyPr tIns="91440" bIns="9144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6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9"/>
          <p:cNvSpPr>
            <a:spLocks noGrp="1"/>
          </p:cNvSpPr>
          <p:nvPr>
            <p:ph type="body"/>
          </p:nvPr>
        </p:nvSpPr>
        <p:spPr>
          <a:xfrm>
            <a:off x="866520" y="5367240"/>
            <a:ext cx="6620760" cy="493200"/>
          </a:xfrm>
          <a:prstGeom prst="rect">
            <a:avLst/>
          </a:prstGeom>
        </p:spPr>
        <p:txBody>
          <a:bodyPr tIns="91440" bIns="91440">
            <a:no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2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1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2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12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2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2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2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2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2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12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2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12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2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1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10"/>
          <p:cNvSpPr>
            <a:spLocks noGrp="1"/>
          </p:cNvSpPr>
          <p:nvPr>
            <p:ph type="dt"/>
          </p:nvPr>
        </p:nvSpPr>
        <p:spPr>
          <a:xfrm rot="5400000">
            <a:off x="7495200" y="1828800"/>
            <a:ext cx="990360" cy="228240"/>
          </a:xfrm>
          <a:prstGeom prst="rect">
            <a:avLst/>
          </a:prstGeom>
        </p:spPr>
        <p:txBody>
          <a:bodyPr tIns="91440" bIns="91440">
            <a:noAutofit/>
          </a:bodyPr>
          <a:p>
            <a:endParaRPr b="0" lang="de-DE" sz="2400" spc="-1" strike="noStrike">
              <a:latin typeface="Times New Roman"/>
            </a:endParaRPr>
          </a:p>
        </p:txBody>
      </p:sp>
      <p:sp>
        <p:nvSpPr>
          <p:cNvPr id="103" name="PlaceHolder 11"/>
          <p:cNvSpPr>
            <a:spLocks noGrp="1"/>
          </p:cNvSpPr>
          <p:nvPr>
            <p:ph type="ftr"/>
          </p:nvPr>
        </p:nvSpPr>
        <p:spPr>
          <a:xfrm rot="5400000">
            <a:off x="6233400" y="3263400"/>
            <a:ext cx="3859560" cy="22824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endParaRPr b="0" lang="de-DE" sz="2400" spc="-1" strike="noStrike">
              <a:latin typeface="Times New Roman"/>
            </a:endParaRPr>
          </a:p>
        </p:txBody>
      </p:sp>
      <p:sp>
        <p:nvSpPr>
          <p:cNvPr id="104" name="PlaceHolder 12"/>
          <p:cNvSpPr>
            <a:spLocks noGrp="1"/>
          </p:cNvSpPr>
          <p:nvPr>
            <p:ph type="sldNum"/>
          </p:nvPr>
        </p:nvSpPr>
        <p:spPr>
          <a:xfrm>
            <a:off x="7766280" y="295560"/>
            <a:ext cx="62856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D963F5BD-FA19-47C8-9AB6-C91FCE51F116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CustomShape 1"/>
          <p:cNvSpPr/>
          <p:nvPr/>
        </p:nvSpPr>
        <p:spPr>
          <a:xfrm>
            <a:off x="6299280" y="1676520"/>
            <a:ext cx="2819160" cy="28191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2" name="CustomShape 2"/>
          <p:cNvSpPr/>
          <p:nvPr/>
        </p:nvSpPr>
        <p:spPr>
          <a:xfrm>
            <a:off x="5689800" y="-457200"/>
            <a:ext cx="1599840" cy="159984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3" name="CustomShape 3"/>
          <p:cNvSpPr/>
          <p:nvPr/>
        </p:nvSpPr>
        <p:spPr>
          <a:xfrm>
            <a:off x="6299280" y="6095880"/>
            <a:ext cx="990360" cy="9903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4" name="CustomShape 4"/>
          <p:cNvSpPr/>
          <p:nvPr/>
        </p:nvSpPr>
        <p:spPr>
          <a:xfrm>
            <a:off x="-154080" y="2666880"/>
            <a:ext cx="4190760" cy="41907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5" name="CustomShape 5"/>
          <p:cNvSpPr/>
          <p:nvPr/>
        </p:nvSpPr>
        <p:spPr>
          <a:xfrm>
            <a:off x="-839880" y="2895480"/>
            <a:ext cx="2361960" cy="23619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46" name="CustomShape 6"/>
          <p:cNvSpPr/>
          <p:nvPr/>
        </p:nvSpPr>
        <p:spPr>
          <a:xfrm>
            <a:off x="7745760" y="0"/>
            <a:ext cx="685440" cy="109908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47" name="PlaceHolder 7"/>
          <p:cNvSpPr>
            <a:spLocks noGrp="1"/>
          </p:cNvSpPr>
          <p:nvPr>
            <p:ph type="title"/>
          </p:nvPr>
        </p:nvSpPr>
        <p:spPr>
          <a:xfrm>
            <a:off x="484560" y="452880"/>
            <a:ext cx="7054920" cy="1400040"/>
          </a:xfrm>
          <a:prstGeom prst="rect">
            <a:avLst/>
          </a:prstGeom>
        </p:spPr>
        <p:txBody>
          <a:bodyPr tIns="91440" bIns="91440">
            <a:noAutofit/>
          </a:bodyPr>
          <a:p>
            <a:r>
              <a:rPr b="0" lang="de-DE" sz="42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8" name="PlaceHolder 8"/>
          <p:cNvSpPr>
            <a:spLocks noGrp="1"/>
          </p:cNvSpPr>
          <p:nvPr>
            <p:ph type="dt"/>
          </p:nvPr>
        </p:nvSpPr>
        <p:spPr>
          <a:xfrm rot="5400000">
            <a:off x="7495200" y="1828800"/>
            <a:ext cx="990360" cy="228240"/>
          </a:xfrm>
          <a:prstGeom prst="rect">
            <a:avLst/>
          </a:prstGeom>
        </p:spPr>
        <p:txBody>
          <a:bodyPr tIns="91440" bIns="91440">
            <a:noAutofit/>
          </a:bodyPr>
          <a:p>
            <a:endParaRPr b="0" lang="de-DE" sz="2400" spc="-1" strike="noStrike">
              <a:latin typeface="Times New Roman"/>
            </a:endParaRPr>
          </a:p>
        </p:txBody>
      </p:sp>
      <p:sp>
        <p:nvSpPr>
          <p:cNvPr id="149" name="PlaceHolder 9"/>
          <p:cNvSpPr>
            <a:spLocks noGrp="1"/>
          </p:cNvSpPr>
          <p:nvPr>
            <p:ph type="ftr"/>
          </p:nvPr>
        </p:nvSpPr>
        <p:spPr>
          <a:xfrm rot="5400000">
            <a:off x="6233400" y="3263400"/>
            <a:ext cx="3859560" cy="228240"/>
          </a:xfrm>
          <a:prstGeom prst="rect">
            <a:avLst/>
          </a:prstGeom>
        </p:spPr>
        <p:txBody>
          <a:bodyPr tIns="91440" bIns="91440" anchor="b">
            <a:noAutofit/>
          </a:bodyPr>
          <a:p>
            <a:endParaRPr b="0" lang="de-DE" sz="2400" spc="-1" strike="noStrike">
              <a:latin typeface="Times New Roman"/>
            </a:endParaRPr>
          </a:p>
        </p:txBody>
      </p:sp>
      <p:sp>
        <p:nvSpPr>
          <p:cNvPr id="150" name="PlaceHolder 10"/>
          <p:cNvSpPr>
            <a:spLocks noGrp="1"/>
          </p:cNvSpPr>
          <p:nvPr>
            <p:ph type="sldNum"/>
          </p:nvPr>
        </p:nvSpPr>
        <p:spPr>
          <a:xfrm>
            <a:off x="7766280" y="295560"/>
            <a:ext cx="628560" cy="767160"/>
          </a:xfrm>
          <a:prstGeom prst="rect">
            <a:avLst/>
          </a:prstGeom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97538AFB-D309-4AD1-9D15-EBC881FB6E9F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Times New Roman"/>
            </a:endParaRPr>
          </a:p>
        </p:txBody>
      </p:sp>
      <p:sp>
        <p:nvSpPr>
          <p:cNvPr id="151" name="PlaceHolder 11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4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14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4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14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4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4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4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9.jpeg"/><Relationship Id="rId2" Type="http://schemas.openxmlformats.org/officeDocument/2006/relationships/image" Target="../media/image20.jpeg"/><Relationship Id="rId3" Type="http://schemas.openxmlformats.org/officeDocument/2006/relationships/slideLayout" Target="../slideLayouts/slideLayout25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4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17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1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4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image" Target="../media/image13.png"/><Relationship Id="rId4" Type="http://schemas.openxmlformats.org/officeDocument/2006/relationships/image" Target="../media/image14.png"/><Relationship Id="rId5" Type="http://schemas.openxmlformats.org/officeDocument/2006/relationships/slideLayout" Target="../slideLayouts/slideLayout1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1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TextShape 1"/>
          <p:cNvSpPr txBox="1"/>
          <p:nvPr/>
        </p:nvSpPr>
        <p:spPr>
          <a:xfrm>
            <a:off x="866520" y="1447920"/>
            <a:ext cx="6620760" cy="272844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>
              <a:lnSpc>
                <a:spcPct val="100000"/>
              </a:lnSpc>
            </a:pPr>
            <a:r>
              <a:rPr b="1" lang="de-DE" sz="40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Einführung in Data Science &amp; maschinelles Lernen mit R</a:t>
            </a:r>
            <a:endParaRPr b="0" lang="de-DE" sz="4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TextShape 2"/>
          <p:cNvSpPr txBox="1"/>
          <p:nvPr/>
        </p:nvSpPr>
        <p:spPr>
          <a:xfrm>
            <a:off x="866520" y="4312440"/>
            <a:ext cx="6620760" cy="213732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de-DE" sz="2000" spc="-1" strike="noStrike">
                <a:solidFill>
                  <a:srgbClr val="acd433"/>
                </a:solidFill>
                <a:latin typeface="Century Gothic"/>
                <a:ea typeface="Century Gothic"/>
              </a:rPr>
              <a:t>Umsatzschätzung eines Bäckereibetriebes in der Region Kiel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1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Studierende: Merle, Cynthia und Tobias Lindenau</a:t>
            </a:r>
            <a:endParaRPr b="0" lang="de-DE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1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Dozent: Steffen Brandt</a:t>
            </a:r>
            <a:endParaRPr b="0" lang="de-DE" sz="1400" spc="-1" strike="noStrike">
              <a:latin typeface="Arial"/>
            </a:endParaRPr>
          </a:p>
        </p:txBody>
      </p:sp>
      <p:sp>
        <p:nvSpPr>
          <p:cNvPr id="196" name="TextShape 3"/>
          <p:cNvSpPr txBox="1"/>
          <p:nvPr/>
        </p:nvSpPr>
        <p:spPr>
          <a:xfrm rot="5400000">
            <a:off x="7474680" y="1489320"/>
            <a:ext cx="990360" cy="907560"/>
          </a:xfrm>
          <a:prstGeom prst="rect">
            <a:avLst/>
          </a:prstGeom>
          <a:noFill/>
          <a:ln>
            <a:noFill/>
          </a:ln>
        </p:spPr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0" lang="de-DE" sz="11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28.01.2020</a:t>
            </a:r>
            <a:endParaRPr b="0" lang="de-DE" sz="1100" spc="-1" strike="noStrike">
              <a:latin typeface="Times New Roman"/>
            </a:endParaRPr>
          </a:p>
        </p:txBody>
      </p:sp>
      <p:sp>
        <p:nvSpPr>
          <p:cNvPr id="197" name="TextShape 4"/>
          <p:cNvSpPr txBox="1"/>
          <p:nvPr/>
        </p:nvSpPr>
        <p:spPr>
          <a:xfrm>
            <a:off x="7766280" y="295560"/>
            <a:ext cx="628560" cy="7671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C18C8548-EE30-4CA2-8EBF-379958EFD881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Times New Roman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TextShape 1"/>
          <p:cNvSpPr txBox="1"/>
          <p:nvPr/>
        </p:nvSpPr>
        <p:spPr>
          <a:xfrm>
            <a:off x="484560" y="452880"/>
            <a:ext cx="7054920" cy="1400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Ergebnisse der Schätzung einer SVM (MAPE je Warengruppe und Warengruppenumsätze</a:t>
            </a:r>
            <a:br/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für den 01.06.2019)</a:t>
            </a:r>
            <a:endParaRPr b="0" lang="de-DE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3" name="TextShape 2"/>
          <p:cNvSpPr txBox="1"/>
          <p:nvPr/>
        </p:nvSpPr>
        <p:spPr>
          <a:xfrm>
            <a:off x="7766280" y="295560"/>
            <a:ext cx="628560" cy="7671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DD1511AF-1262-4879-B8C6-4CE9C2543A95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Times New Roman"/>
            </a:endParaRPr>
          </a:p>
        </p:txBody>
      </p:sp>
      <p:pic>
        <p:nvPicPr>
          <p:cNvPr id="234" name="Grafik 2" descr="How to Interpret Regression Analysis Results: P-values and Coefficients - Mozilla Firefox"/>
          <p:cNvPicPr/>
          <p:nvPr/>
        </p:nvPicPr>
        <p:blipFill>
          <a:blip r:embed="rId1"/>
          <a:srcRect l="32405" t="14815" r="17540" b="45870"/>
          <a:stretch/>
        </p:blipFill>
        <p:spPr>
          <a:xfrm>
            <a:off x="0" y="4361040"/>
            <a:ext cx="4576680" cy="22593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TextShape 1"/>
          <p:cNvSpPr txBox="1"/>
          <p:nvPr/>
        </p:nvSpPr>
        <p:spPr>
          <a:xfrm>
            <a:off x="7766280" y="295560"/>
            <a:ext cx="628560" cy="7671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4D0EC5C6-BFC5-4A86-AD88-4C3ED7C21210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Times New Roman"/>
            </a:endParaRPr>
          </a:p>
        </p:txBody>
      </p:sp>
      <p:pic>
        <p:nvPicPr>
          <p:cNvPr id="236" name="Shape 130" descr="input_parameters.jpg"/>
          <p:cNvPicPr/>
          <p:nvPr/>
        </p:nvPicPr>
        <p:blipFill>
          <a:blip r:embed="rId1"/>
          <a:stretch/>
        </p:blipFill>
        <p:spPr>
          <a:xfrm>
            <a:off x="-76320" y="0"/>
            <a:ext cx="4941360" cy="6857640"/>
          </a:xfrm>
          <a:prstGeom prst="rect">
            <a:avLst/>
          </a:prstGeom>
          <a:ln>
            <a:noFill/>
          </a:ln>
        </p:spPr>
      </p:pic>
      <p:pic>
        <p:nvPicPr>
          <p:cNvPr id="237" name="Shape 131" descr="Real_Predicted_urban_area2011.jpg"/>
          <p:cNvPicPr/>
          <p:nvPr/>
        </p:nvPicPr>
        <p:blipFill>
          <a:blip r:embed="rId2"/>
          <a:stretch/>
        </p:blipFill>
        <p:spPr>
          <a:xfrm>
            <a:off x="4657680" y="0"/>
            <a:ext cx="4941360" cy="68576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TextShape 1"/>
          <p:cNvSpPr txBox="1"/>
          <p:nvPr/>
        </p:nvSpPr>
        <p:spPr>
          <a:xfrm>
            <a:off x="484560" y="452880"/>
            <a:ext cx="7054920" cy="1400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Conclusion</a:t>
            </a:r>
            <a:endParaRPr b="0" lang="de-DE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9" name="TextShape 2"/>
          <p:cNvSpPr txBox="1"/>
          <p:nvPr/>
        </p:nvSpPr>
        <p:spPr>
          <a:xfrm>
            <a:off x="7766280" y="295560"/>
            <a:ext cx="628560" cy="7671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FF9C2876-77C1-41A3-848C-DF25EA01BA5B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Times New Roman"/>
            </a:endParaRPr>
          </a:p>
        </p:txBody>
      </p:sp>
      <p:sp>
        <p:nvSpPr>
          <p:cNvPr id="240" name="CustomShape 3"/>
          <p:cNvSpPr/>
          <p:nvPr/>
        </p:nvSpPr>
        <p:spPr>
          <a:xfrm>
            <a:off x="484560" y="2190600"/>
            <a:ext cx="7054920" cy="329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1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Urbanization trend</a:t>
            </a:r>
            <a:endParaRPr b="0" lang="de-DE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Urbanization trend in the Puget Sound region</a:t>
            </a:r>
            <a:endParaRPr b="0" lang="de-DE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Concentration within already existing urban areas (legal provisions)</a:t>
            </a:r>
            <a:endParaRPr b="0" lang="de-DE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Proximity to the coastline increases urban development</a:t>
            </a:r>
            <a:endParaRPr b="0" lang="de-DE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Pressure on wetlands and green lands will increase in the future due to urbanization (will become urban or conservation/recreation areas)</a:t>
            </a:r>
            <a:endParaRPr b="0" lang="de-DE" sz="1600" spc="-1" strike="noStrike">
              <a:latin typeface="Arial"/>
            </a:endParaRPr>
          </a:p>
          <a:p>
            <a:pPr marL="285840" indent="-183960"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Model performance</a:t>
            </a:r>
            <a:endParaRPr b="0" lang="de-DE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Ability to detect a trend in urbanization processes</a:t>
            </a:r>
            <a:endParaRPr b="0" lang="de-DE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Need for longer time periods</a:t>
            </a:r>
            <a:endParaRPr b="0" lang="de-DE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Including parameters of legal provisions</a:t>
            </a:r>
            <a:endParaRPr b="0" lang="de-DE" sz="1600" spc="-1" strike="noStrike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Could be used to give a first impression to set up further research related to anthropogenic environmental pollution or exposure and risk assessments of people and assets in the Puget Sound region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TextShape 1"/>
          <p:cNvSpPr txBox="1"/>
          <p:nvPr/>
        </p:nvSpPr>
        <p:spPr>
          <a:xfrm>
            <a:off x="866520" y="1447920"/>
            <a:ext cx="6620760" cy="332928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7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Questions</a:t>
            </a:r>
            <a:endParaRPr b="0" lang="de-DE" sz="7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2" name="TextShape 2"/>
          <p:cNvSpPr txBox="1"/>
          <p:nvPr/>
        </p:nvSpPr>
        <p:spPr>
          <a:xfrm>
            <a:off x="7766280" y="295560"/>
            <a:ext cx="628560" cy="76752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88E06CC7-63C5-4C0B-B07A-6B03A14D724D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Times New Roman"/>
            </a:endParaRPr>
          </a:p>
        </p:txBody>
      </p:sp>
      <p:sp>
        <p:nvSpPr>
          <p:cNvPr id="243" name="CustomShape 3"/>
          <p:cNvSpPr/>
          <p:nvPr/>
        </p:nvSpPr>
        <p:spPr>
          <a:xfrm>
            <a:off x="541440" y="2179440"/>
            <a:ext cx="7054920" cy="329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44" name="TextShape 4"/>
          <p:cNvSpPr txBox="1"/>
          <p:nvPr/>
        </p:nvSpPr>
        <p:spPr>
          <a:xfrm>
            <a:off x="866520" y="4777560"/>
            <a:ext cx="6620760" cy="86112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TextShape 1"/>
          <p:cNvSpPr txBox="1"/>
          <p:nvPr/>
        </p:nvSpPr>
        <p:spPr>
          <a:xfrm>
            <a:off x="484560" y="452880"/>
            <a:ext cx="7054920" cy="1400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Datensatz</a:t>
            </a:r>
            <a:endParaRPr b="0" lang="de-DE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TextShape 2"/>
          <p:cNvSpPr txBox="1"/>
          <p:nvPr/>
        </p:nvSpPr>
        <p:spPr>
          <a:xfrm>
            <a:off x="7766280" y="295560"/>
            <a:ext cx="628560" cy="7671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FBBFF375-B9D2-4F1F-A61E-5EA55B7E9682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Times New Roman"/>
            </a:endParaRPr>
          </a:p>
        </p:txBody>
      </p:sp>
      <p:sp>
        <p:nvSpPr>
          <p:cNvPr id="200" name="CustomShape 3"/>
          <p:cNvSpPr/>
          <p:nvPr/>
        </p:nvSpPr>
        <p:spPr>
          <a:xfrm>
            <a:off x="484560" y="2190600"/>
            <a:ext cx="7054920" cy="329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Zeit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Datum, Wochentag, Samstag, Sonntag und Monat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Ereignisse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Weihnachtsmarkt, Ferien, KiWo, vor Feiertag, Feiertag, nach Feiertag und 1.-3. Weihnachtsfeiertag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Wetter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Bewölkung, Windgeschwindigkeit, Wettercode, Temperatur und Temperaturklassen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Umsatz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Gesamtumsatz und Umsatz je Warengruppe 1-6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TextShape 1"/>
          <p:cNvSpPr txBox="1"/>
          <p:nvPr/>
        </p:nvSpPr>
        <p:spPr>
          <a:xfrm>
            <a:off x="484560" y="452880"/>
            <a:ext cx="7054920" cy="1400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Datensatz</a:t>
            </a:r>
            <a:endParaRPr b="0" lang="de-DE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TextShape 2"/>
          <p:cNvSpPr txBox="1"/>
          <p:nvPr/>
        </p:nvSpPr>
        <p:spPr>
          <a:xfrm>
            <a:off x="7766280" y="295560"/>
            <a:ext cx="628560" cy="7671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88CC7EBE-4A2C-4B5C-A4DD-2DE102F3A49C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Times New Roman"/>
            </a:endParaRPr>
          </a:p>
        </p:txBody>
      </p:sp>
      <p:sp>
        <p:nvSpPr>
          <p:cNvPr id="203" name="CustomShape 3"/>
          <p:cNvSpPr/>
          <p:nvPr/>
        </p:nvSpPr>
        <p:spPr>
          <a:xfrm>
            <a:off x="484560" y="2190600"/>
            <a:ext cx="7054920" cy="3292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>
            <a:noAutofit/>
          </a:bodyPr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Zeit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Datum, Wochentag, </a:t>
            </a:r>
            <a:r>
              <a:rPr b="0" lang="de-DE" sz="1600" spc="-1" strike="sngStrike">
                <a:solidFill>
                  <a:srgbClr val="ffffff"/>
                </a:solidFill>
                <a:latin typeface="Arial"/>
                <a:ea typeface="Arial"/>
              </a:rPr>
              <a:t>Samstag</a:t>
            </a: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, </a:t>
            </a:r>
            <a:r>
              <a:rPr b="0" lang="de-DE" sz="1600" spc="-1" strike="sngStrike">
                <a:solidFill>
                  <a:srgbClr val="ffffff"/>
                </a:solidFill>
                <a:latin typeface="Arial"/>
                <a:ea typeface="Arial"/>
              </a:rPr>
              <a:t>Sonntag</a:t>
            </a: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 und Monat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Ereignisse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Weihnachtsmarkt, Ferien, KiWo, vor Feiertag, Feiertag, nach Feiertag und 1.-3. Weihnachtsfeiertag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Wetter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Bewölkung, Windgeschwindigkeit, Wettercode, Temperatur und Temperaturklassen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Umsatz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Gesamtumsatz und Umsatz je Warengruppe 1-6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TextShape 1"/>
          <p:cNvSpPr txBox="1"/>
          <p:nvPr/>
        </p:nvSpPr>
        <p:spPr>
          <a:xfrm>
            <a:off x="484560" y="452880"/>
            <a:ext cx="7054920" cy="1400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Überblick</a:t>
            </a:r>
            <a:endParaRPr b="0" lang="de-DE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5" name="TextShape 2"/>
          <p:cNvSpPr txBox="1"/>
          <p:nvPr/>
        </p:nvSpPr>
        <p:spPr>
          <a:xfrm>
            <a:off x="7766280" y="295560"/>
            <a:ext cx="628560" cy="7671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05CDCA84-9DD7-4D96-93B7-A6FB9F96F98D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Times New Roman"/>
            </a:endParaRPr>
          </a:p>
        </p:txBody>
      </p:sp>
      <p:pic>
        <p:nvPicPr>
          <p:cNvPr id="206" name="" descr=""/>
          <p:cNvPicPr/>
          <p:nvPr/>
        </p:nvPicPr>
        <p:blipFill>
          <a:blip r:embed="rId1"/>
          <a:stretch/>
        </p:blipFill>
        <p:spPr>
          <a:xfrm>
            <a:off x="288000" y="1440000"/>
            <a:ext cx="7963560" cy="5115240"/>
          </a:xfrm>
          <a:prstGeom prst="rect">
            <a:avLst/>
          </a:prstGeom>
          <a:ln>
            <a:noFill/>
          </a:ln>
        </p:spPr>
      </p:pic>
      <p:sp>
        <p:nvSpPr>
          <p:cNvPr id="207" name="TextShape 3"/>
          <p:cNvSpPr txBox="1"/>
          <p:nvPr/>
        </p:nvSpPr>
        <p:spPr>
          <a:xfrm>
            <a:off x="367920" y="6565680"/>
            <a:ext cx="4384080" cy="27468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de-DE" sz="1300" spc="-1" strike="noStrike">
                <a:solidFill>
                  <a:srgbClr val="ffffff"/>
                </a:solidFill>
                <a:latin typeface="Arial"/>
              </a:rPr>
              <a:t>Gelabelt sind alle Tage mit einem Umsatz über 2000 Euro</a:t>
            </a:r>
            <a:endParaRPr b="0" lang="de-DE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TextShape 1"/>
          <p:cNvSpPr txBox="1"/>
          <p:nvPr/>
        </p:nvSpPr>
        <p:spPr>
          <a:xfrm>
            <a:off x="484560" y="452880"/>
            <a:ext cx="7054920" cy="1400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Wochentag</a:t>
            </a:r>
            <a:endParaRPr b="0" lang="de-DE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TextShape 2"/>
          <p:cNvSpPr txBox="1"/>
          <p:nvPr/>
        </p:nvSpPr>
        <p:spPr>
          <a:xfrm>
            <a:off x="7766280" y="295560"/>
            <a:ext cx="628560" cy="7671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877E6E61-93B0-47F4-BEE0-A91F8F64DC6C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Times New Roman"/>
            </a:endParaRPr>
          </a:p>
        </p:txBody>
      </p:sp>
      <p:pic>
        <p:nvPicPr>
          <p:cNvPr id="210" name="Shape 117" descr=""/>
          <p:cNvPicPr/>
          <p:nvPr/>
        </p:nvPicPr>
        <p:blipFill>
          <a:blip r:embed="rId1"/>
          <a:stretch/>
        </p:blipFill>
        <p:spPr>
          <a:xfrm>
            <a:off x="440640" y="1581120"/>
            <a:ext cx="8262720" cy="5099040"/>
          </a:xfrm>
          <a:prstGeom prst="rect">
            <a:avLst/>
          </a:prstGeom>
          <a:ln w="28440">
            <a:solidFill>
              <a:schemeClr val="lt1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TextShape 1"/>
          <p:cNvSpPr txBox="1"/>
          <p:nvPr/>
        </p:nvSpPr>
        <p:spPr>
          <a:xfrm>
            <a:off x="484560" y="452880"/>
            <a:ext cx="7054920" cy="1400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Wochentag</a:t>
            </a:r>
            <a:endParaRPr b="0" lang="de-DE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TextShape 2"/>
          <p:cNvSpPr txBox="1"/>
          <p:nvPr/>
        </p:nvSpPr>
        <p:spPr>
          <a:xfrm>
            <a:off x="7766280" y="295560"/>
            <a:ext cx="628560" cy="7671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7E46C601-94F4-49E4-AEB1-04DB00CBF42E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Times New Roman"/>
            </a:endParaRPr>
          </a:p>
        </p:txBody>
      </p:sp>
      <p:pic>
        <p:nvPicPr>
          <p:cNvPr id="213" name="Shape 117" descr=""/>
          <p:cNvPicPr/>
          <p:nvPr/>
        </p:nvPicPr>
        <p:blipFill>
          <a:blip r:embed="rId1"/>
          <a:stretch/>
        </p:blipFill>
        <p:spPr>
          <a:xfrm>
            <a:off x="440640" y="1581120"/>
            <a:ext cx="8262720" cy="5099040"/>
          </a:xfrm>
          <a:prstGeom prst="rect">
            <a:avLst/>
          </a:prstGeom>
          <a:ln w="28440">
            <a:solidFill>
              <a:schemeClr val="lt1"/>
            </a:solidFill>
            <a:round/>
          </a:ln>
        </p:spPr>
      </p:pic>
      <p:pic>
        <p:nvPicPr>
          <p:cNvPr id="214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744320" y="5156280"/>
            <a:ext cx="958680" cy="1523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TextShape 1"/>
          <p:cNvSpPr txBox="1"/>
          <p:nvPr/>
        </p:nvSpPr>
        <p:spPr>
          <a:xfrm>
            <a:off x="484560" y="452880"/>
            <a:ext cx="7054920" cy="1400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Feiertag</a:t>
            </a:r>
            <a:endParaRPr b="0" lang="de-DE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TextShape 2"/>
          <p:cNvSpPr txBox="1"/>
          <p:nvPr/>
        </p:nvSpPr>
        <p:spPr>
          <a:xfrm>
            <a:off x="7766280" y="295560"/>
            <a:ext cx="628560" cy="7671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31195F8A-EADC-4F5F-9515-85FEC6DA22EC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Times New Roman"/>
            </a:endParaRPr>
          </a:p>
        </p:txBody>
      </p:sp>
      <p:pic>
        <p:nvPicPr>
          <p:cNvPr id="217" name="Grafik 2" descr="Ein Bild, das Vogel enthält.&#10;&#10;Automatisch generierte Beschreibung"/>
          <p:cNvPicPr/>
          <p:nvPr/>
        </p:nvPicPr>
        <p:blipFill>
          <a:blip r:embed="rId1"/>
          <a:srcRect l="50654" t="25968" r="21291" b="14581"/>
          <a:stretch/>
        </p:blipFill>
        <p:spPr>
          <a:xfrm>
            <a:off x="8179560" y="4668120"/>
            <a:ext cx="958680" cy="1523880"/>
          </a:xfrm>
          <a:prstGeom prst="rect">
            <a:avLst/>
          </a:prstGeom>
          <a:ln>
            <a:noFill/>
          </a:ln>
        </p:spPr>
      </p:pic>
      <p:pic>
        <p:nvPicPr>
          <p:cNvPr id="218" name="" descr=""/>
          <p:cNvPicPr/>
          <p:nvPr/>
        </p:nvPicPr>
        <p:blipFill>
          <a:blip r:embed="rId2"/>
          <a:stretch/>
        </p:blipFill>
        <p:spPr>
          <a:xfrm>
            <a:off x="216000" y="1220760"/>
            <a:ext cx="7963560" cy="5115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TextShape 1"/>
          <p:cNvSpPr txBox="1"/>
          <p:nvPr/>
        </p:nvSpPr>
        <p:spPr>
          <a:xfrm>
            <a:off x="484560" y="452880"/>
            <a:ext cx="7054920" cy="1400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Temperatur</a:t>
            </a:r>
            <a:endParaRPr b="0" lang="de-DE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0" name="TextShape 2"/>
          <p:cNvSpPr txBox="1"/>
          <p:nvPr/>
        </p:nvSpPr>
        <p:spPr>
          <a:xfrm>
            <a:off x="7766280" y="295560"/>
            <a:ext cx="628560" cy="7671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EDE80DF2-4AC5-4385-AAED-9C783E5C6718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Times New Roman"/>
            </a:endParaRPr>
          </a:p>
        </p:txBody>
      </p:sp>
      <p:pic>
        <p:nvPicPr>
          <p:cNvPr id="221" name="Shape 117" descr=""/>
          <p:cNvPicPr/>
          <p:nvPr/>
        </p:nvPicPr>
        <p:blipFill>
          <a:blip r:embed="rId1"/>
          <a:stretch/>
        </p:blipFill>
        <p:spPr>
          <a:xfrm>
            <a:off x="4703040" y="1559880"/>
            <a:ext cx="4068000" cy="4068000"/>
          </a:xfrm>
          <a:prstGeom prst="rect">
            <a:avLst/>
          </a:prstGeom>
          <a:ln w="28440">
            <a:noFill/>
          </a:ln>
        </p:spPr>
      </p:pic>
      <p:pic>
        <p:nvPicPr>
          <p:cNvPr id="222" name="Grafik 3" descr="Ein Bild, das rot enthält.&#10;&#10;Automatisch generierte Beschreibung"/>
          <p:cNvPicPr/>
          <p:nvPr/>
        </p:nvPicPr>
        <p:blipFill>
          <a:blip r:embed="rId2"/>
          <a:stretch/>
        </p:blipFill>
        <p:spPr>
          <a:xfrm>
            <a:off x="372600" y="1559880"/>
            <a:ext cx="4068000" cy="4068000"/>
          </a:xfrm>
          <a:prstGeom prst="rect">
            <a:avLst/>
          </a:prstGeom>
          <a:ln>
            <a:noFill/>
          </a:ln>
        </p:spPr>
      </p:pic>
      <p:sp>
        <p:nvSpPr>
          <p:cNvPr id="223" name="CustomShape 3"/>
          <p:cNvSpPr/>
          <p:nvPr/>
        </p:nvSpPr>
        <p:spPr>
          <a:xfrm>
            <a:off x="6436080" y="5758920"/>
            <a:ext cx="1329840" cy="6458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r>
              <a:rPr b="1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Temperaturklassen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Kalt &lt;10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Normal 10 - 20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Warm &gt;20</a:t>
            </a:r>
            <a:endParaRPr b="0" lang="de-DE" sz="900" spc="-1" strike="noStrike">
              <a:latin typeface="Arial"/>
            </a:endParaRPr>
          </a:p>
        </p:txBody>
      </p:sp>
      <p:pic>
        <p:nvPicPr>
          <p:cNvPr id="224" name="Grafik 2" descr="Ein Bild, das Vogel enthält.&#10;&#10;Automatisch generierte Beschreibung"/>
          <p:cNvPicPr/>
          <p:nvPr/>
        </p:nvPicPr>
        <p:blipFill>
          <a:blip r:embed="rId3"/>
          <a:srcRect l="50654" t="25968" r="21291" b="14581"/>
          <a:stretch/>
        </p:blipFill>
        <p:spPr>
          <a:xfrm>
            <a:off x="7812000" y="5758200"/>
            <a:ext cx="959040" cy="989640"/>
          </a:xfrm>
          <a:prstGeom prst="rect">
            <a:avLst/>
          </a:prstGeom>
          <a:ln w="9360">
            <a:noFill/>
          </a:ln>
        </p:spPr>
      </p:pic>
      <p:pic>
        <p:nvPicPr>
          <p:cNvPr id="225" name="" descr=""/>
          <p:cNvPicPr/>
          <p:nvPr/>
        </p:nvPicPr>
        <p:blipFill>
          <a:blip r:embed="rId4"/>
          <a:stretch/>
        </p:blipFill>
        <p:spPr>
          <a:xfrm>
            <a:off x="1612440" y="4104000"/>
            <a:ext cx="6019560" cy="3866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TextShape 1"/>
          <p:cNvSpPr txBox="1"/>
          <p:nvPr/>
        </p:nvSpPr>
        <p:spPr>
          <a:xfrm>
            <a:off x="484560" y="452880"/>
            <a:ext cx="7054920" cy="1400040"/>
          </a:xfrm>
          <a:prstGeom prst="rect">
            <a:avLst/>
          </a:prstGeom>
          <a:noFill/>
          <a:ln>
            <a:noFill/>
          </a:ln>
        </p:spPr>
        <p:txBody>
          <a:bodyPr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Temperatur</a:t>
            </a:r>
            <a:endParaRPr b="0" lang="de-DE" sz="4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7" name="TextShape 2"/>
          <p:cNvSpPr txBox="1"/>
          <p:nvPr/>
        </p:nvSpPr>
        <p:spPr>
          <a:xfrm>
            <a:off x="7766280" y="295560"/>
            <a:ext cx="628560" cy="767160"/>
          </a:xfrm>
          <a:prstGeom prst="rect">
            <a:avLst/>
          </a:prstGeom>
          <a:noFill/>
          <a:ln>
            <a:noFill/>
          </a:ln>
        </p:spPr>
        <p:txBody>
          <a:bodyPr anchor="b">
            <a:noAutofit/>
          </a:bodyPr>
          <a:p>
            <a:pPr algn="ctr">
              <a:lnSpc>
                <a:spcPct val="100000"/>
              </a:lnSpc>
            </a:pPr>
            <a:fld id="{CB8285BF-0541-4063-8E96-20C6538E6F8B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Times New Roman"/>
            </a:endParaRPr>
          </a:p>
        </p:txBody>
      </p:sp>
      <p:pic>
        <p:nvPicPr>
          <p:cNvPr id="228" name="Shape 117" descr=""/>
          <p:cNvPicPr/>
          <p:nvPr/>
        </p:nvPicPr>
        <p:blipFill>
          <a:blip r:embed="rId1"/>
          <a:stretch/>
        </p:blipFill>
        <p:spPr>
          <a:xfrm>
            <a:off x="4703040" y="1581120"/>
            <a:ext cx="4068000" cy="4046760"/>
          </a:xfrm>
          <a:prstGeom prst="rect">
            <a:avLst/>
          </a:prstGeom>
          <a:ln w="28440">
            <a:noFill/>
          </a:ln>
        </p:spPr>
      </p:pic>
      <p:sp>
        <p:nvSpPr>
          <p:cNvPr id="229" name="CustomShape 3"/>
          <p:cNvSpPr/>
          <p:nvPr/>
        </p:nvSpPr>
        <p:spPr>
          <a:xfrm>
            <a:off x="6436080" y="5758920"/>
            <a:ext cx="1329840" cy="64584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r>
              <a:rPr b="1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Temperaturklassen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Kalt &lt;10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Normal 10 - 20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Warm &gt;20</a:t>
            </a:r>
            <a:endParaRPr b="0" lang="de-DE" sz="900" spc="-1" strike="noStrike">
              <a:latin typeface="Arial"/>
            </a:endParaRPr>
          </a:p>
        </p:txBody>
      </p:sp>
      <p:pic>
        <p:nvPicPr>
          <p:cNvPr id="230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812000" y="5758200"/>
            <a:ext cx="959040" cy="989640"/>
          </a:xfrm>
          <a:prstGeom prst="rect">
            <a:avLst/>
          </a:prstGeom>
          <a:ln w="9360">
            <a:noFill/>
          </a:ln>
        </p:spPr>
      </p:pic>
      <p:pic>
        <p:nvPicPr>
          <p:cNvPr id="231" name="Grafik 7" descr=""/>
          <p:cNvPicPr/>
          <p:nvPr/>
        </p:nvPicPr>
        <p:blipFill>
          <a:blip r:embed="rId3"/>
          <a:stretch/>
        </p:blipFill>
        <p:spPr>
          <a:xfrm>
            <a:off x="372600" y="1581120"/>
            <a:ext cx="4068000" cy="40467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22</TotalTime>
  <Application>LibreOffice/6.3.3.2$Windows_X86_64 LibreOffice_project/a64200df03143b798afd1ec74a12ab50359878ed</Application>
  <Words>291</Words>
  <Paragraphs>68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Tobias Lindenau</dc:creator>
  <dc:description/>
  <dc:language>de-DE</dc:language>
  <cp:lastModifiedBy/>
  <dcterms:modified xsi:type="dcterms:W3CDTF">2020-01-26T17:51:39Z</dcterms:modified>
  <cp:revision>17</cp:revision>
  <dc:subject/>
  <dc:title>Modelling land use change dynamics in coastal and urban areas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Bildschirmpräsentation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11</vt:i4>
  </property>
</Properties>
</file>